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07" autoAdjust="0"/>
    <p:restoredTop sz="75841" autoAdjust="0"/>
  </p:normalViewPr>
  <p:slideViewPr>
    <p:cSldViewPr snapToGrid="0">
      <p:cViewPr varScale="1">
        <p:scale>
          <a:sx n="42" d="100"/>
          <a:sy n="42" d="100"/>
        </p:scale>
        <p:origin x="600"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sk-SK"/>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Průměrný věk při diagnóze byl 64 let a průměrně se muži hlásili pět let po léčbě. U některých mužů proběhla léčba před 10 lety a u jiných právě skončila.</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Jak uvidíte z distribučního grafu věku při první diagnóze, více než 50 % respondentů bylo diagnostikováno před 65. rokem věku. To je v rozporu s myšlenkou, že rakovina prostaty je nemoc starých mužů.</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Většina respondentů žila s partnerem, což je důležité vzhledem k účinkům léčby na sexuální funkce.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 profilu respondentů je mírná odchylka směrem k vyšší úrovni vzdělání.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Většina pacientů byla do začátku průzkumu léčena pouze jednou.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Asi 60 % respondentů podstoupilo radikální prostatektomii, takže celkové výsledky budou ovlivněny dopady konkrétní léčby na kvalitu života.</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graf ukazuje všechny respondenty hodnotící kvalitu jejich života od jedné do sedmi a procentní podíl v každé kategorii. Uvidíte, že kvalita života respondentů je obecně dobrá. Ale jak uvidíme na příštím snímku, některé aspekty života jsou lepší než jiné.</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Tento</a:t>
            </a:r>
            <a:r>
              <a:rPr lang="en-US" dirty="0"/>
              <a:t> </a:t>
            </a:r>
            <a:r>
              <a:rPr lang="en-US" dirty="0" err="1"/>
              <a:t>snímek</a:t>
            </a:r>
            <a:r>
              <a:rPr lang="en-US" dirty="0"/>
              <a:t> </a:t>
            </a:r>
            <a:r>
              <a:rPr lang="en-US" dirty="0" err="1"/>
              <a:t>ukazuje</a:t>
            </a:r>
            <a:r>
              <a:rPr lang="en-US" dirty="0"/>
              <a:t> </a:t>
            </a:r>
            <a:r>
              <a:rPr lang="en-US" dirty="0" err="1"/>
              <a:t>skóre</a:t>
            </a:r>
            <a:r>
              <a:rPr lang="en-US" dirty="0"/>
              <a:t> </a:t>
            </a:r>
            <a:r>
              <a:rPr lang="en-US" dirty="0" err="1"/>
              <a:t>kvality</a:t>
            </a:r>
            <a:r>
              <a:rPr lang="en-US" dirty="0"/>
              <a:t> </a:t>
            </a:r>
            <a:r>
              <a:rPr lang="en-US" dirty="0" err="1"/>
              <a:t>života</a:t>
            </a:r>
            <a:r>
              <a:rPr lang="en-US" dirty="0"/>
              <a:t>, </a:t>
            </a:r>
            <a:r>
              <a:rPr lang="en-US" dirty="0" err="1"/>
              <a:t>takže</a:t>
            </a:r>
            <a:r>
              <a:rPr lang="en-US" dirty="0"/>
              <a:t> </a:t>
            </a:r>
            <a:r>
              <a:rPr lang="en-US" dirty="0" err="1"/>
              <a:t>čím</a:t>
            </a:r>
            <a:r>
              <a:rPr lang="en-US" dirty="0"/>
              <a:t> </a:t>
            </a:r>
            <a:r>
              <a:rPr lang="en-US" dirty="0" err="1"/>
              <a:t>nižší</a:t>
            </a:r>
            <a:r>
              <a:rPr lang="en-US" dirty="0"/>
              <a:t> je </a:t>
            </a:r>
            <a:r>
              <a:rPr lang="en-US" dirty="0" err="1"/>
              <a:t>skóre</a:t>
            </a:r>
            <a:r>
              <a:rPr lang="en-US" dirty="0"/>
              <a:t>, </a:t>
            </a:r>
            <a:r>
              <a:rPr lang="en-US" dirty="0" err="1"/>
              <a:t>tím</a:t>
            </a:r>
            <a:r>
              <a:rPr lang="en-US" dirty="0"/>
              <a:t> </a:t>
            </a:r>
            <a:r>
              <a:rPr lang="en-US" dirty="0" err="1"/>
              <a:t>horší</a:t>
            </a:r>
            <a:r>
              <a:rPr lang="en-US" dirty="0"/>
              <a:t> je </a:t>
            </a:r>
            <a:r>
              <a:rPr lang="en-US" dirty="0" err="1"/>
              <a:t>kvalita</a:t>
            </a:r>
            <a:r>
              <a:rPr lang="en-US" dirty="0"/>
              <a:t> </a:t>
            </a:r>
            <a:r>
              <a:rPr lang="en-US" dirty="0" err="1"/>
              <a:t>života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Zjistilo</a:t>
            </a:r>
            <a:r>
              <a:rPr lang="en-US" dirty="0"/>
              <a:t> se, </a:t>
            </a:r>
            <a:r>
              <a:rPr lang="en-US" dirty="0" err="1"/>
              <a:t>že</a:t>
            </a:r>
            <a:r>
              <a:rPr lang="en-US" dirty="0"/>
              <a:t> </a:t>
            </a:r>
            <a:r>
              <a:rPr lang="en-US" dirty="0" err="1"/>
              <a:t>nedostatek</a:t>
            </a:r>
            <a:r>
              <a:rPr lang="en-US" dirty="0"/>
              <a:t> </a:t>
            </a:r>
            <a:r>
              <a:rPr lang="en-US" dirty="0" err="1"/>
              <a:t>sexuálních</a:t>
            </a:r>
            <a:r>
              <a:rPr lang="en-US" dirty="0"/>
              <a:t> </a:t>
            </a:r>
            <a:r>
              <a:rPr lang="en-US" dirty="0" err="1"/>
              <a:t>funkcí</a:t>
            </a:r>
            <a:r>
              <a:rPr lang="en-US" dirty="0"/>
              <a:t> a v </a:t>
            </a:r>
            <a:r>
              <a:rPr lang="en-US" dirty="0" err="1"/>
              <a:t>menší</a:t>
            </a:r>
            <a:r>
              <a:rPr lang="en-US" dirty="0"/>
              <a:t> </a:t>
            </a:r>
            <a:r>
              <a:rPr lang="en-US" dirty="0" err="1"/>
              <a:t>míře</a:t>
            </a:r>
            <a:r>
              <a:rPr lang="en-US" dirty="0"/>
              <a:t> </a:t>
            </a:r>
            <a:r>
              <a:rPr lang="en-US" dirty="0" err="1"/>
              <a:t>inkontinence</a:t>
            </a:r>
            <a:r>
              <a:rPr lang="en-US" dirty="0"/>
              <a:t> </a:t>
            </a:r>
            <a:r>
              <a:rPr lang="en-US" dirty="0" err="1"/>
              <a:t>ovlivňují</a:t>
            </a:r>
            <a:r>
              <a:rPr lang="en-US" dirty="0"/>
              <a:t> </a:t>
            </a:r>
            <a:r>
              <a:rPr lang="en-US" dirty="0" err="1"/>
              <a:t>kvalitu</a:t>
            </a:r>
            <a:r>
              <a:rPr lang="en-US" dirty="0"/>
              <a:t> </a:t>
            </a:r>
            <a:r>
              <a:rPr lang="en-US" dirty="0" err="1"/>
              <a:t>života</a:t>
            </a:r>
            <a:r>
              <a:rPr lang="en-US" dirty="0"/>
              <a:t> </a:t>
            </a:r>
            <a:r>
              <a:rPr lang="en-US" dirty="0" err="1"/>
              <a:t>mužů</a:t>
            </a:r>
            <a:r>
              <a:rPr lang="en-US" dirty="0"/>
              <a:t> </a:t>
            </a:r>
            <a:r>
              <a:rPr lang="en-US" dirty="0" err="1"/>
              <a:t>mnohem</a:t>
            </a:r>
            <a:r>
              <a:rPr lang="en-US" dirty="0"/>
              <a:t> </a:t>
            </a:r>
            <a:r>
              <a:rPr lang="en-US" dirty="0" err="1"/>
              <a:t>více</a:t>
            </a:r>
            <a:r>
              <a:rPr lang="en-US" dirty="0"/>
              <a:t> </a:t>
            </a:r>
            <a:r>
              <a:rPr lang="en-US" dirty="0" err="1"/>
              <a:t>než</a:t>
            </a:r>
            <a:r>
              <a:rPr lang="en-US" dirty="0"/>
              <a:t> </a:t>
            </a:r>
            <a:r>
              <a:rPr lang="en-US" dirty="0" err="1"/>
              <a:t>jiné</a:t>
            </a:r>
            <a:r>
              <a:rPr lang="en-US" dirty="0"/>
              <a:t> </a:t>
            </a:r>
            <a:r>
              <a:rPr lang="en-US" dirty="0" err="1"/>
              <a:t>následné</a:t>
            </a:r>
            <a:r>
              <a:rPr lang="en-US" dirty="0"/>
              <a:t> </a:t>
            </a:r>
            <a:r>
              <a:rPr lang="en-US" dirty="0" err="1"/>
              <a:t>účinky</a:t>
            </a:r>
            <a:r>
              <a:rPr lang="en-US" dirty="0"/>
              <a:t> </a:t>
            </a:r>
            <a:r>
              <a:rPr lang="en-US" dirty="0" err="1"/>
              <a:t>léčby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Po těchto obecných zjištěních se podívejme na některé konkrétní aspekty kvality života po léčbě rakoviny prostaty.</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Za prvé, nepohodlí, únava a nespavost, které muži po léčbě zažívají.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Z tohoto snímku můžete vidět, že nepohodlí se v průběhu přesunu mužů v rámci fází léčby zvyšuje. Jakmile se dostanete na chemoterapii v pokročilých stádiích, zaznamená se více než trojnásobek bolesti a nepohodlí ve srovnání s léčbami v rané fázi.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Více než třetina mužů, kteří podstoupili chemoterapii, uvádí, že se v uplynulém týdnu cítili unavení. Úrovně únavy jsou u ostatních způsobů léčby relativně nižší, ale zdá se, že radioterapie souvisí s větší únavou než s chirurgickým zákrokem.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Studie zjistila, že nespavost podle všeho hodně ovlivňuje muže po radioterapii s ADT a také po chemoterapii. Účinky se téměř zdvojnásobily, jak léčba postupovala k chemoterapii.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 různých fázích léčby existují různé úrovně úzkosti a deprese. Muži zažívají zhruba stejnou úroveň úzkosti v první a druhé linii léčby. Je však vidět, že úzkost a deprese se po léčbě obvykle snižují.</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Pokud se však u vás rakovina prostaty opakuje, zdá se, že to výrazně ovlivňuje jejich duševní zdraví. Zde vidíte, že více než polovina respondentů, u kterých došlo k recidivě, hodnotí účinek na jejich duševní zdraví šest nebo více - jinými slovy, mělo to významný účinek.</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Studie zjistila, že 42 % mužů, kteří byli léčeni na rakovinu prostaty, uvádí, že jsou do určité míry úzkostní nebo depresivní.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u="none" kern="1200" dirty="0">
                <a:solidFill>
                  <a:schemeClr val="tx1"/>
                </a:solidFill>
                <a:effectLst/>
                <a:latin typeface="+mn-lt"/>
                <a:ea typeface="+mn-ea"/>
                <a:cs typeface="+mn-cs"/>
              </a:rPr>
              <a:t>Které léčby jsou nejvíce spojeny s problémy duševního zdraví? Znovu vidíte, že se zdá, že čím je rakovina pokročilejší, tím se problémy zhoršují.</a:t>
            </a:r>
            <a:endParaRPr lang="en-GB" sz="1200" u="none" kern="1200" dirty="0">
              <a:solidFill>
                <a:schemeClr val="tx1"/>
              </a:solidFill>
              <a:effectLst/>
              <a:latin typeface="+mn-lt"/>
              <a:ea typeface="+mn-ea"/>
              <a:cs typeface="+mn-cs"/>
            </a:endParaRPr>
          </a:p>
          <a:p>
            <a:r>
              <a:rPr lang="cs-CZ" sz="1200" u="none" kern="1200" dirty="0">
                <a:solidFill>
                  <a:schemeClr val="tx1"/>
                </a:solidFill>
                <a:effectLst/>
                <a:latin typeface="+mn-lt"/>
                <a:ea typeface="+mn-ea"/>
                <a:cs typeface="+mn-cs"/>
              </a:rPr>
              <a:t>Je zajímavé poznamenat, že aktivní dohled je spojen s vyššími úrovněmi deprese nebo úzkosti než u některých způsobů léčby, jako je radikální prostatektomie a radioterapie. To může mít co do činění s dlouhodobými obavami, které mohou přinést pravidelné testy, a se skutečností, že bude možná nutné učinit rozhodnutí o léčbě. Průzkum mezi muži v aktivním dohledu provedený jedním z členů Europa </a:t>
            </a:r>
            <a:r>
              <a:rPr lang="cs-CZ" sz="1200" u="none" kern="1200" dirty="0" err="1">
                <a:solidFill>
                  <a:schemeClr val="tx1"/>
                </a:solidFill>
                <a:effectLst/>
                <a:latin typeface="+mn-lt"/>
                <a:ea typeface="+mn-ea"/>
                <a:cs typeface="+mn-cs"/>
              </a:rPr>
              <a:t>Uomo</a:t>
            </a:r>
            <a:r>
              <a:rPr lang="cs-CZ" sz="1200" u="none" kern="1200" dirty="0">
                <a:solidFill>
                  <a:schemeClr val="tx1"/>
                </a:solidFill>
                <a:effectLst/>
                <a:latin typeface="+mn-lt"/>
                <a:ea typeface="+mn-ea"/>
                <a:cs typeface="+mn-cs"/>
              </a:rPr>
              <a:t>, dánskou organizací pacientů s rakovinou prostaty PROPA, zjistil, že 37 % zúčastněných se cítilo vážně nebo mírně znepokojeno.</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snímek opět ukazuje skóre kvality života: čím větší je skóre, tím lepší je kvalita života. Ukazuje kvalitu života v souvislosti se sexuální funkcí po různých způsobech léčby.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Uvidíte, že kvalita sexuálního života byla po prostatektomii lepší než radioterapie, což nás překvapilo. Rozdíl 4 bodů mezi radioterapií a radikální prostatektomií je však malý a nemusí být klinicky relevantní.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Ale skóre kvality života pro obě léčby je zjevně nízké ve srovnání s aktivním sledováním.</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Proč skóre aktivního dohledu není 100, což je vrchol stupnice skóre EPIC? Je zřejmé, že je to proto, že v tomto věku (průměrný věk studie je 70 let) není sexuální funkce obvykle 100%.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Při srovnání těchto údajů s běžnou populací je průměrné skóre sexuálních funkcí EPIC u mužů bez rakoviny prostaty 55,8, což je zjevně velmi podobné aktivnímu skóre sledování zde.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Jak velký problém je tedy ovlivnění sexuální funkce? U přibližně poloviny mužů můžete sledovat velký nebo střední problém. Je možné, že toto číslo bude ještě vyšší, pokud bychom stejnou otázku položili partnerům.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Přibližně tři čtvrtiny mužů, kteří odpověděli na průzkum, hodnotili svou současnou schopnost sexuálně fungovat špatně nebo velmi špatně. To je zjevně částečně odrazem věku respondenta a účinků léčby.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Pro srovnání je však zajímavé podívat se na studii z roku 2017 u mužů v mírně vyšším věku (průměrný věk 74,5), kteří neměli rakovinu prostaty, a která používala stejná měření EPIC-26 (</a:t>
            </a:r>
            <a:r>
              <a:rPr lang="cs-CZ" sz="1200" kern="1200" dirty="0" err="1">
                <a:solidFill>
                  <a:schemeClr val="tx1"/>
                </a:solidFill>
                <a:effectLst/>
                <a:latin typeface="+mn-lt"/>
                <a:ea typeface="+mn-ea"/>
                <a:cs typeface="+mn-cs"/>
              </a:rPr>
              <a:t>Venderbos</a:t>
            </a:r>
            <a:r>
              <a:rPr lang="cs-CZ" sz="1200" kern="1200" dirty="0">
                <a:solidFill>
                  <a:schemeClr val="tx1"/>
                </a:solidFill>
                <a:effectLst/>
                <a:latin typeface="+mn-lt"/>
                <a:ea typeface="+mn-ea"/>
                <a:cs typeface="+mn-cs"/>
              </a:rPr>
              <a:t> et al, PMID: 28168601). Zjistilo se, že 50 % těchto mužů hodnotilo jejich schopnost sexuálně fungovat jako špatnou nebo velmi špatnou. Je zřejmé, že se jedná o významně nižší procento než 76 % mužů s rakovinou prostaty v naší studii.</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Při pohledu na to, jak různé léčby ovlivňují sexuální fungování, můžete z výsledků výše vidět, že více než polovina mužů, kteří podstoupili prostatektomii, zjistí, že sexuální funkce je pro ně velkým nebo středním problémem. To je významná část.</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Níže uvedená čísla ukazují, že sexuální funkce se po radioterapii jeví jako méně významný problém: 44,5 % respondentů u radioterapie mělo významné problémy ve srovnání s 54,5 % respondentů u prostatektomie.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Toto je jasnější zjištění, než jsme viděli v grafu S1, kde byly hodnoty sexuálních funkcí mezi radioterapií a prostatektomií celkem podobné. Obě zjištění však naznačují, že pokud jde o sexuální funkce, obě hlavní první léčby rakoviny prostaty mají významný vliv na kvalitu života.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Pouze 34% mužů vyzkoušelo léky a zařízení ke zlepšení erekce, takže je zjevně potřeba poskytnout mužům více rad ohledně těchto přístupů, aby pomohli překonat jakékoli problémy.</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U močové inkontinenci jsme provedli přesně stejnou analýzu jako u sexuálních funkcí. Nejprve jsme porovnali různé způsoby léčby. Uvidíte, že prostatektomie souvisí s nižší kvalitou života než radioterapie. Ostatní léčby vykazují méně účinků.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Při srovnání těchto údajů s běžnou populací je průměrné skóre funkce močení EPIC u mužů bez rakoviny prostaty 89,5.</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Poznámka: Pokud se podíváme konkrétně na kontrolu moči, má nějaký problém celkově 61% dotazovaných mužů. Zdá se, že chirurgie je spojena s nejvýznamnějšími problémy. Porovnání hodnot při chirurgickém zásahu s aktivním dohledem naznačuje, že operace zdvojnásobuje míru inkontinence. Je třeba poznamenat, že i během aktivního sledování však existují problémy s kapáním. To je odrazem průměrného věku respondentů</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 to v </a:t>
            </a:r>
            <a:r>
              <a:rPr lang="en-GB" sz="1200" kern="1200" dirty="0" err="1">
                <a:solidFill>
                  <a:schemeClr val="tx1"/>
                </a:solidFill>
                <a:effectLst/>
                <a:latin typeface="+mn-lt"/>
                <a:ea typeface="+mn-ea"/>
                <a:cs typeface="+mn-cs"/>
              </a:rPr>
              <a:t>praxi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znamená</a:t>
            </a:r>
            <a:r>
              <a:rPr lang="en-GB" sz="1200" kern="1200" dirty="0">
                <a:solidFill>
                  <a:schemeClr val="tx1"/>
                </a:solidFill>
                <a:effectLst/>
                <a:latin typeface="+mn-lt"/>
                <a:ea typeface="+mn-ea"/>
                <a:cs typeface="+mn-cs"/>
              </a:rPr>
              <a:t> pro </a:t>
            </a:r>
            <a:r>
              <a:rPr lang="en-GB" sz="1200" kern="1200" dirty="0" err="1">
                <a:solidFill>
                  <a:schemeClr val="tx1"/>
                </a:solidFill>
                <a:effectLst/>
                <a:latin typeface="+mn-lt"/>
                <a:ea typeface="+mn-ea"/>
                <a:cs typeface="+mn-cs"/>
              </a:rPr>
              <a:t>pacienty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a:t>
            </a:r>
            <a:r>
              <a:rPr lang="en-GB" sz="1200" kern="1200" dirty="0">
                <a:solidFill>
                  <a:schemeClr val="tx1"/>
                </a:solidFill>
                <a:effectLst/>
                <a:latin typeface="+mn-lt"/>
                <a:ea typeface="+mn-ea"/>
                <a:cs typeface="+mn-cs"/>
              </a:rPr>
              <a:t> se </a:t>
            </a:r>
            <a:r>
              <a:rPr lang="en-GB" sz="1200" kern="1200" dirty="0" err="1">
                <a:solidFill>
                  <a:schemeClr val="tx1"/>
                </a:solidFill>
                <a:effectLst/>
                <a:latin typeface="+mn-lt"/>
                <a:ea typeface="+mn-ea"/>
                <a:cs typeface="+mn-cs"/>
              </a:rPr>
              <a:t>ptal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mužů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kolik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inkontinenčních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každý</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používali</a:t>
            </a:r>
            <a:r>
              <a:rPr lang="en-GB" sz="1200" kern="1200" dirty="0">
                <a:solidFill>
                  <a:schemeClr val="tx1"/>
                </a:solidFill>
                <a:effectLst/>
                <a:latin typeface="+mn-lt"/>
                <a:ea typeface="+mn-ea"/>
                <a:cs typeface="+mn-cs"/>
              </a:rPr>
              <a:t>, a u </a:t>
            </a:r>
            <a:r>
              <a:rPr lang="en-GB" sz="1200" kern="1200" dirty="0" err="1">
                <a:solidFill>
                  <a:schemeClr val="tx1"/>
                </a:solidFill>
                <a:effectLst/>
                <a:latin typeface="+mn-lt"/>
                <a:ea typeface="+mn-ea"/>
                <a:cs typeface="+mn-cs"/>
              </a:rPr>
              <a:t>všech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více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než</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třetina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používala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nebo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více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denně</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může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dobře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odrážet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skutečnost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dvě</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třetiny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uvedlo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podstoupili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radikální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prostatektomii</a:t>
            </a:r>
            <a:r>
              <a:rPr lang="en-GB" sz="1200" kern="1200" dirty="0">
                <a:solidFill>
                  <a:schemeClr val="tx1"/>
                </a:solidFill>
                <a:effectLst/>
                <a:latin typeface="+mn-lt"/>
                <a:ea typeface="+mn-ea"/>
                <a:cs typeface="+mn-cs"/>
              </a:rPr>
              <a:t>. Z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kteří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podstoupili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polovina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používala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vložky</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Abychom</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uvedli</a:t>
            </a:r>
            <a:r>
              <a:rPr lang="en-GB" sz="1200" kern="1200" dirty="0">
                <a:solidFill>
                  <a:schemeClr val="tx1"/>
                </a:solidFill>
                <a:effectLst/>
                <a:latin typeface="+mn-lt"/>
                <a:ea typeface="+mn-ea"/>
                <a:cs typeface="+mn-cs"/>
              </a:rPr>
              <a:t> do </a:t>
            </a:r>
            <a:r>
              <a:rPr lang="en-GB" sz="1200" kern="1200" dirty="0" err="1">
                <a:solidFill>
                  <a:schemeClr val="tx1"/>
                </a:solidFill>
                <a:effectLst/>
                <a:latin typeface="+mn-lt"/>
                <a:ea typeface="+mn-ea"/>
                <a:cs typeface="+mn-cs"/>
              </a:rPr>
              <a:t>kontextu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a:t>
            </a:r>
            <a:r>
              <a:rPr lang="en-GB" sz="1200" kern="1200" dirty="0">
                <a:solidFill>
                  <a:schemeClr val="tx1"/>
                </a:solidFill>
                <a:effectLst/>
                <a:latin typeface="+mn-lt"/>
                <a:ea typeface="+mn-ea"/>
                <a:cs typeface="+mn-cs"/>
              </a:rPr>
              <a:t> z </a:t>
            </a:r>
            <a:r>
              <a:rPr lang="en-GB" sz="1200" kern="1200" dirty="0" err="1">
                <a:solidFill>
                  <a:schemeClr val="tx1"/>
                </a:solidFill>
                <a:effectLst/>
                <a:latin typeface="+mn-lt"/>
                <a:ea typeface="+mn-ea"/>
                <a:cs typeface="+mn-cs"/>
              </a:rPr>
              <a:t>roku</a:t>
            </a:r>
            <a:r>
              <a:rPr lang="en-GB" sz="1200" kern="1200" dirty="0">
                <a:solidFill>
                  <a:schemeClr val="tx1"/>
                </a:solidFill>
                <a:effectLst/>
                <a:latin typeface="+mn-lt"/>
                <a:ea typeface="+mn-ea"/>
                <a:cs typeface="+mn-cs"/>
              </a:rPr>
              <a:t> 2017 u </a:t>
            </a:r>
            <a:r>
              <a:rPr lang="en-GB" sz="1200" kern="1200" dirty="0" err="1">
                <a:solidFill>
                  <a:schemeClr val="tx1"/>
                </a:solidFill>
                <a:effectLst/>
                <a:latin typeface="+mn-lt"/>
                <a:ea typeface="+mn-ea"/>
                <a:cs typeface="+mn-cs"/>
              </a:rPr>
              <a:t>mužů</a:t>
            </a:r>
            <a:r>
              <a:rPr lang="en-GB" sz="1200" kern="1200" dirty="0">
                <a:solidFill>
                  <a:schemeClr val="tx1"/>
                </a:solidFill>
                <a:effectLst/>
                <a:latin typeface="+mn-lt"/>
                <a:ea typeface="+mn-ea"/>
                <a:cs typeface="+mn-cs"/>
              </a:rPr>
              <a:t> se </a:t>
            </a:r>
            <a:r>
              <a:rPr lang="en-GB" sz="1200" kern="1200" dirty="0" err="1">
                <a:solidFill>
                  <a:schemeClr val="tx1"/>
                </a:solidFill>
                <a:effectLst/>
                <a:latin typeface="+mn-lt"/>
                <a:ea typeface="+mn-ea"/>
                <a:cs typeface="+mn-cs"/>
              </a:rPr>
              <a:t>zhruba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stejným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věkovým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profilem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kteří</a:t>
            </a:r>
            <a:r>
              <a:rPr lang="en-GB" sz="1200" kern="1200" dirty="0">
                <a:solidFill>
                  <a:schemeClr val="tx1"/>
                </a:solidFill>
                <a:effectLst/>
                <a:latin typeface="+mn-lt"/>
                <a:ea typeface="+mn-ea"/>
                <a:cs typeface="+mn-cs"/>
              </a:rPr>
              <a:t> NEBYLI </a:t>
            </a:r>
            <a:r>
              <a:rPr lang="en-GB" sz="1200" kern="1200" dirty="0" err="1">
                <a:solidFill>
                  <a:schemeClr val="tx1"/>
                </a:solidFill>
                <a:effectLst/>
                <a:latin typeface="+mn-lt"/>
                <a:ea typeface="+mn-ea"/>
                <a:cs typeface="+mn-cs"/>
              </a:rPr>
              <a:t>léčeni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rakovinu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zjistila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přibližně</a:t>
            </a:r>
            <a:r>
              <a:rPr lang="en-GB" sz="1200" kern="1200" dirty="0">
                <a:solidFill>
                  <a:schemeClr val="tx1"/>
                </a:solidFill>
                <a:effectLst/>
                <a:latin typeface="+mn-lt"/>
                <a:ea typeface="+mn-ea"/>
                <a:cs typeface="+mn-cs"/>
              </a:rPr>
              <a:t> 10 % </a:t>
            </a:r>
            <a:r>
              <a:rPr lang="en-GB" sz="1200" kern="1200" dirty="0" err="1">
                <a:solidFill>
                  <a:schemeClr val="tx1"/>
                </a:solidFill>
                <a:effectLst/>
                <a:latin typeface="+mn-lt"/>
                <a:ea typeface="+mn-ea"/>
                <a:cs typeface="+mn-cs"/>
              </a:rPr>
              <a:t>nosí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vložky</a:t>
            </a:r>
            <a:r>
              <a:rPr lang="en-GB" sz="1200" kern="1200" dirty="0">
                <a:solidFill>
                  <a:schemeClr val="tx1"/>
                </a:solidFill>
                <a:effectLst/>
                <a:latin typeface="+mn-lt"/>
                <a:ea typeface="+mn-ea"/>
                <a:cs typeface="+mn-cs"/>
              </a:rPr>
              <a:t> (PMID: 28168601). Je </a:t>
            </a:r>
            <a:r>
              <a:rPr lang="en-GB" sz="1200" kern="1200" dirty="0" err="1">
                <a:solidFill>
                  <a:schemeClr val="tx1"/>
                </a:solidFill>
                <a:effectLst/>
                <a:latin typeface="+mn-lt"/>
                <a:ea typeface="+mn-ea"/>
                <a:cs typeface="+mn-cs"/>
              </a:rPr>
              <a:t>zde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tedy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zjevně</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významný</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účinek</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Když se podíváme na to, jak velký vliv má kapání a únik na životy mužů, 17 % všech respondentů průzkumu to hodnotí jako velký nebo střední problém.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Pokud</a:t>
            </a:r>
            <a:r>
              <a:rPr lang="en-US" dirty="0"/>
              <a:t> </a:t>
            </a:r>
            <a:r>
              <a:rPr lang="en-US" dirty="0" err="1"/>
              <a:t>tento</a:t>
            </a:r>
            <a:r>
              <a:rPr lang="en-US" dirty="0"/>
              <a:t> </a:t>
            </a:r>
            <a:r>
              <a:rPr lang="en-US" dirty="0" err="1"/>
              <a:t>údaj</a:t>
            </a:r>
            <a:r>
              <a:rPr lang="en-US" dirty="0"/>
              <a:t> </a:t>
            </a:r>
            <a:r>
              <a:rPr lang="en-US" dirty="0" err="1"/>
              <a:t>rozdělíte</a:t>
            </a:r>
            <a:r>
              <a:rPr lang="en-US" dirty="0"/>
              <a:t> </a:t>
            </a:r>
            <a:r>
              <a:rPr lang="en-US" dirty="0" err="1"/>
              <a:t>na</a:t>
            </a:r>
            <a:r>
              <a:rPr lang="en-US" dirty="0"/>
              <a:t> ty, </a:t>
            </a:r>
            <a:r>
              <a:rPr lang="en-US" dirty="0" err="1"/>
              <a:t>kteří</a:t>
            </a:r>
            <a:r>
              <a:rPr lang="en-US" dirty="0"/>
              <a:t> </a:t>
            </a:r>
            <a:r>
              <a:rPr lang="en-US" dirty="0" err="1"/>
              <a:t>podstoupili</a:t>
            </a:r>
            <a:r>
              <a:rPr lang="en-US" dirty="0"/>
              <a:t> </a:t>
            </a:r>
            <a:r>
              <a:rPr lang="en-US" dirty="0" err="1"/>
              <a:t>prostatektomii</a:t>
            </a:r>
            <a:r>
              <a:rPr lang="en-US" dirty="0"/>
              <a:t> a </a:t>
            </a:r>
            <a:r>
              <a:rPr lang="en-US" dirty="0" err="1"/>
              <a:t>radioterapii</a:t>
            </a:r>
            <a:r>
              <a:rPr lang="en-US" dirty="0"/>
              <a:t>, </a:t>
            </a:r>
            <a:r>
              <a:rPr lang="en-US" dirty="0" err="1"/>
              <a:t>uvidíte</a:t>
            </a:r>
            <a:r>
              <a:rPr lang="en-US" dirty="0"/>
              <a:t> </a:t>
            </a:r>
            <a:r>
              <a:rPr lang="en-US" dirty="0" err="1"/>
              <a:t>vliv</a:t>
            </a:r>
            <a:r>
              <a:rPr lang="en-US" dirty="0"/>
              <a:t> </a:t>
            </a:r>
            <a:r>
              <a:rPr lang="en-US" dirty="0" err="1"/>
              <a:t>typu</a:t>
            </a:r>
            <a:r>
              <a:rPr lang="en-US" dirty="0"/>
              <a:t> </a:t>
            </a:r>
            <a:r>
              <a:rPr lang="en-US" dirty="0" err="1"/>
              <a:t>léčby</a:t>
            </a:r>
            <a:r>
              <a:rPr lang="en-US" dirty="0"/>
              <a:t> </a:t>
            </a:r>
            <a:r>
              <a:rPr lang="en-US" dirty="0" err="1"/>
              <a:t>na</a:t>
            </a:r>
            <a:r>
              <a:rPr lang="en-US" dirty="0"/>
              <a:t> </a:t>
            </a:r>
            <a:r>
              <a:rPr lang="en-US" dirty="0" err="1"/>
              <a:t>problém</a:t>
            </a:r>
            <a:r>
              <a:rPr lang="en-US" dirty="0"/>
              <a:t>.</a:t>
            </a:r>
          </a:p>
          <a:p>
            <a:endParaRPr lang="en-US" dirty="0"/>
          </a:p>
          <a:p>
            <a:r>
              <a:rPr lang="en-US" dirty="0" err="1"/>
              <a:t>Podíváme</a:t>
            </a:r>
            <a:r>
              <a:rPr lang="en-US" dirty="0"/>
              <a:t>-li se </a:t>
            </a:r>
            <a:r>
              <a:rPr lang="en-US" dirty="0" err="1"/>
              <a:t>na</a:t>
            </a:r>
            <a:r>
              <a:rPr lang="en-US" dirty="0"/>
              <a:t> </a:t>
            </a:r>
            <a:r>
              <a:rPr lang="en-US" dirty="0" err="1"/>
              <a:t>pacienty</a:t>
            </a:r>
            <a:r>
              <a:rPr lang="en-US" dirty="0"/>
              <a:t> s </a:t>
            </a:r>
            <a:r>
              <a:rPr lang="en-US" dirty="0" err="1"/>
              <a:t>prostatektomií</a:t>
            </a:r>
            <a:r>
              <a:rPr lang="en-US" dirty="0"/>
              <a:t>, v </a:t>
            </a:r>
            <a:r>
              <a:rPr lang="en-US" dirty="0" err="1"/>
              <a:t>horním</a:t>
            </a:r>
            <a:r>
              <a:rPr lang="en-US" dirty="0"/>
              <a:t> </a:t>
            </a:r>
            <a:r>
              <a:rPr lang="en-US" dirty="0" err="1"/>
              <a:t>řádku</a:t>
            </a:r>
            <a:r>
              <a:rPr lang="en-US" dirty="0"/>
              <a:t> </a:t>
            </a:r>
            <a:r>
              <a:rPr lang="en-US" dirty="0" err="1"/>
              <a:t>čísel</a:t>
            </a:r>
            <a:r>
              <a:rPr lang="en-US" dirty="0"/>
              <a:t> </a:t>
            </a:r>
            <a:r>
              <a:rPr lang="en-US" dirty="0" err="1"/>
              <a:t>uvidíte</a:t>
            </a:r>
            <a:r>
              <a:rPr lang="en-US" dirty="0"/>
              <a:t>, </a:t>
            </a:r>
            <a:r>
              <a:rPr lang="en-US" dirty="0" err="1"/>
              <a:t>že</a:t>
            </a:r>
            <a:r>
              <a:rPr lang="en-US" dirty="0"/>
              <a:t> 67% </a:t>
            </a:r>
            <a:r>
              <a:rPr lang="en-US" dirty="0" err="1"/>
              <a:t>říká</a:t>
            </a:r>
            <a:r>
              <a:rPr lang="en-US" dirty="0"/>
              <a:t>, </a:t>
            </a:r>
            <a:r>
              <a:rPr lang="en-US" dirty="0" err="1"/>
              <a:t>že</a:t>
            </a:r>
            <a:r>
              <a:rPr lang="en-US" dirty="0"/>
              <a:t> </a:t>
            </a:r>
            <a:r>
              <a:rPr lang="en-US" dirty="0" err="1"/>
              <a:t>kapání</a:t>
            </a:r>
            <a:r>
              <a:rPr lang="en-US" dirty="0"/>
              <a:t> a </a:t>
            </a:r>
            <a:r>
              <a:rPr lang="en-US" dirty="0" err="1"/>
              <a:t>únik</a:t>
            </a:r>
            <a:r>
              <a:rPr lang="en-US" dirty="0"/>
              <a:t> je </a:t>
            </a:r>
            <a:r>
              <a:rPr lang="en-US" dirty="0" err="1"/>
              <a:t>problém</a:t>
            </a:r>
            <a:r>
              <a:rPr lang="en-US" dirty="0"/>
              <a:t>.</a:t>
            </a:r>
          </a:p>
          <a:p>
            <a:endParaRPr lang="en-US" dirty="0"/>
          </a:p>
          <a:p>
            <a:r>
              <a:rPr lang="en-US" dirty="0" err="1"/>
              <a:t>Porovnejte</a:t>
            </a:r>
            <a:r>
              <a:rPr lang="en-US" dirty="0"/>
              <a:t> to s </a:t>
            </a:r>
            <a:r>
              <a:rPr lang="en-US" dirty="0" err="1"/>
              <a:t>pacienty</a:t>
            </a:r>
            <a:r>
              <a:rPr lang="en-US" dirty="0"/>
              <a:t> s </a:t>
            </a:r>
            <a:r>
              <a:rPr lang="en-US" dirty="0" err="1"/>
              <a:t>radioterapií</a:t>
            </a:r>
            <a:r>
              <a:rPr lang="en-US" dirty="0"/>
              <a:t> </a:t>
            </a:r>
            <a:r>
              <a:rPr lang="en-US" dirty="0" err="1"/>
              <a:t>ve</a:t>
            </a:r>
            <a:r>
              <a:rPr lang="en-US" dirty="0"/>
              <a:t> </a:t>
            </a:r>
            <a:r>
              <a:rPr lang="en-US" dirty="0" err="1"/>
              <a:t>druhé</a:t>
            </a:r>
            <a:r>
              <a:rPr lang="en-US" dirty="0"/>
              <a:t> </a:t>
            </a:r>
            <a:r>
              <a:rPr lang="en-US" dirty="0" err="1"/>
              <a:t>linii</a:t>
            </a:r>
            <a:r>
              <a:rPr lang="en-US" dirty="0"/>
              <a:t>, </a:t>
            </a:r>
            <a:r>
              <a:rPr lang="en-US" dirty="0" err="1"/>
              <a:t>kde</a:t>
            </a:r>
            <a:r>
              <a:rPr lang="en-US" dirty="0"/>
              <a:t> </a:t>
            </a:r>
            <a:r>
              <a:rPr lang="en-US" dirty="0" err="1"/>
              <a:t>celkem</a:t>
            </a:r>
            <a:r>
              <a:rPr lang="en-US" dirty="0"/>
              <a:t> 48% </a:t>
            </a:r>
            <a:r>
              <a:rPr lang="en-US" dirty="0" err="1"/>
              <a:t>pacientů</a:t>
            </a:r>
            <a:r>
              <a:rPr lang="en-US" dirty="0"/>
              <a:t> </a:t>
            </a:r>
            <a:r>
              <a:rPr lang="en-US" dirty="0" err="1"/>
              <a:t>tvrdí</a:t>
            </a:r>
            <a:r>
              <a:rPr lang="en-US" dirty="0"/>
              <a:t>, </a:t>
            </a:r>
            <a:r>
              <a:rPr lang="en-US" dirty="0" err="1"/>
              <a:t>že</a:t>
            </a:r>
            <a:r>
              <a:rPr lang="en-US" dirty="0"/>
              <a:t> </a:t>
            </a:r>
            <a:r>
              <a:rPr lang="en-US" dirty="0" err="1"/>
              <a:t>kapání</a:t>
            </a:r>
            <a:r>
              <a:rPr lang="en-US" dirty="0"/>
              <a:t> a </a:t>
            </a:r>
            <a:r>
              <a:rPr lang="en-US" dirty="0" err="1"/>
              <a:t>únik</a:t>
            </a:r>
            <a:r>
              <a:rPr lang="en-US" dirty="0"/>
              <a:t> je </a:t>
            </a:r>
            <a:r>
              <a:rPr lang="en-US" dirty="0" err="1"/>
              <a:t>problém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Z těchto zjištění EUPROMS můžeme čerpat tři hlavní výsledná tvrzení.</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První je, že je třeba vždy zvážit aktivní dohled, pokud jej lze bezpečně použít, protože celkově nejlépe chrání kvalitu života. Kontrast mezi tímto a jinými přístupy je jistě z hlediska inkontinence a sexuálních funkcí jasný.</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Druhou zprávou je, že včasné odhalení rakoviny prostaty je nanejvýš důležité. Čím pokročilejší je rakovina prostaty při stanovení diagnózy, tím horší jsou účinky léčby na kvalitu života. Graf zde ukazuje, že při současném pohledu na mnoho faktorů - nepohodlí, únava, nespavost a duševní zdraví - se všechny tyto příznaky setkávají s léčbou spojenou s pokročilejším karcinomem prostaty.</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A třetí výsledné tvrzení ze všech údajů ze studie EUPROMS, je, že je nezbytná vysoce kvalitní léčba a podpora. Výsledky EUPROMS ukazují závažné účinky, které mohou mít při léčbě rakoviny prostaty. Muži potřebují veškeré odborné znalosti a zkušenosti, které mohou získat během léčby a po ní, s informacemi a podporou v každé fázi procesu. Každý muž s rakovinou prostaty by měl být léčen v onkologickém centru s multidisciplinárními týmy.</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Je důležité pochopit, jak se tato studie liší od předchozích studií a proč je důležité. Většina studií o kvalitě života u mužů s rakovinou prostaty se provádí v klinickém prostředí. Jinými slovy, muži jsou dotazováni lékaři nebo vyplňují dotazníky při návštěvách nemocnice kvůli ošetření nebo kontrolám. Tento online průzkum vyplnili muži ve svém volném čase a v pohodlí domova. To znamená, že mohou mít více času na zvážení svých odpovědí, a také se mohou cítit v klidu, aby mohli říci, jak se skutečně cítí. Lidé se někdy obávají, že jejich odpovědi před jejich lékaři a jiným zdravotnickým personálem zní kriticky nebo negativně.</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průzkum představuje náhled - průřezový obraz populace mužů, kteří byli léčeni na rakovinu prostaty v celé Evropě. Průzkum se ptal: „Jaký je váš život v této konkrétní době?“</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Studie nemohla zkoumat zdravotní stav jednotlivých respondentů před léčbou ani to, jak se pacienti s rakovinou prostaty liší od populace obecně. To by byl jiný druh studie.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Průzkum zahrnoval otázky ke stanovení demografie a řadu otázek ke stanovení zdraví, každodenních životních aktivit a kvality života pomocí tří validovaných opatření běžně používaných ve výzkumu zdraví:</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Velikost vzorku 3000 respondentů je velmi velká a činí výsledky autoritativními.</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Ve 25 zemích došlo k široké odezvě, ale došlo k nedostatečnému zastoupení z východní Evropy a k určitému nedostatečnému zastoupení z jižní Evropy.</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err="1">
                <a:solidFill>
                  <a:schemeClr val="accent1">
                    <a:lumMod val="50000"/>
                  </a:schemeClr>
                </a:solidFill>
                <a:latin typeface="Roboto" panose="02000000000000000000" pitchFamily="2" charset="0"/>
                <a:ea typeface="Roboto" panose="02000000000000000000" pitchFamily="2" charset="0"/>
              </a:rPr>
              <a:t>Studie</a:t>
            </a:r>
            <a:r>
              <a:rPr lang="en-GB" sz="5400" dirty="0">
                <a:solidFill>
                  <a:schemeClr val="accent1">
                    <a:lumMod val="50000"/>
                  </a:schemeClr>
                </a:solidFill>
                <a:latin typeface="Roboto" panose="02000000000000000000" pitchFamily="2" charset="0"/>
                <a:ea typeface="Roboto" panose="02000000000000000000" pitchFamily="2" charset="0"/>
              </a:rPr>
              <a:t> EUPROMS</a:t>
            </a:r>
          </a:p>
          <a:p>
            <a:r>
              <a:rPr lang="en-GB" sz="2800" dirty="0" err="1">
                <a:latin typeface="Roboto" panose="02000000000000000000" pitchFamily="2" charset="0"/>
                <a:ea typeface="Roboto" panose="02000000000000000000" pitchFamily="2" charset="0"/>
              </a:rPr>
              <a:t>Studie</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výsledků</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hlášená</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pacientem</a:t>
            </a:r>
            <a:r>
              <a:rPr lang="en-GB" sz="2800" dirty="0">
                <a:latin typeface="Roboto" panose="02000000000000000000" pitchFamily="2" charset="0"/>
                <a:ea typeface="Roboto" panose="02000000000000000000" pitchFamily="2" charset="0"/>
              </a:rPr>
              <a:t> Europa </a:t>
            </a:r>
            <a:r>
              <a:rPr lang="en-GB" sz="2800" dirty="0" err="1">
                <a:latin typeface="Roboto" panose="02000000000000000000" pitchFamily="2" charset="0"/>
                <a:ea typeface="Roboto" panose="02000000000000000000" pitchFamily="2" charset="0"/>
              </a:rPr>
              <a:t>Uomo</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err="1">
                <a:latin typeface="Roboto" panose="02000000000000000000" pitchFamily="2" charset="0"/>
                <a:ea typeface="Roboto" panose="02000000000000000000" pitchFamily="2" charset="0"/>
              </a:rPr>
              <a:t>První</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průzkum</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kvality</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života</a:t>
            </a:r>
            <a:r>
              <a:rPr lang="en-GB" sz="2300" dirty="0">
                <a:latin typeface="Roboto" panose="02000000000000000000" pitchFamily="2" charset="0"/>
                <a:ea typeface="Roboto" panose="02000000000000000000" pitchFamily="2" charset="0"/>
              </a:rPr>
              <a:t> s </a:t>
            </a:r>
            <a:r>
              <a:rPr lang="en-GB" sz="2300" dirty="0" err="1">
                <a:latin typeface="Roboto" panose="02000000000000000000" pitchFamily="2" charset="0"/>
                <a:ea typeface="Roboto" panose="02000000000000000000" pitchFamily="2" charset="0"/>
              </a:rPr>
              <a:t>rakovinou</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prostaty</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prováděný</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pacienty</a:t>
            </a:r>
            <a:r>
              <a:rPr lang="en-GB" sz="2300" dirty="0">
                <a:latin typeface="Roboto" panose="02000000000000000000" pitchFamily="2" charset="0"/>
                <a:ea typeface="Roboto" panose="02000000000000000000" pitchFamily="2" charset="0"/>
              </a:rPr>
              <a:t> pro </a:t>
            </a:r>
            <a:r>
              <a:rPr lang="en-GB" sz="2300" dirty="0" err="1">
                <a:latin typeface="Roboto" panose="02000000000000000000" pitchFamily="2" charset="0"/>
                <a:ea typeface="Roboto" panose="02000000000000000000" pitchFamily="2" charset="0"/>
              </a:rPr>
              <a:t>pacienty</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respondenta</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5F45B75-5D8B-AA41-A1B5-A8B0BC6EB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3" y="1574423"/>
            <a:ext cx="8755419" cy="4830576"/>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respondenta</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38A6C1B-6B7D-2D45-AADB-68B053A49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51" y="1606549"/>
            <a:ext cx="8886581" cy="439732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742462" y="187036"/>
            <a:ext cx="6689043"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léčby</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AF19AA19-7B2D-6B4B-A47A-2D52D733B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72" y="1465901"/>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Analýza</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Analýzu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provedla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profesorka</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její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tým</a:t>
            </a:r>
            <a:r>
              <a:rPr lang="en-GB" sz="2300" dirty="0">
                <a:solidFill>
                  <a:schemeClr val="tx1">
                    <a:lumMod val="65000"/>
                    <a:lumOff val="35000"/>
                  </a:schemeClr>
                </a:solidFill>
                <a:latin typeface="Roboto" panose="02000000000000000000" pitchFamily="2" charset="0"/>
              </a:rPr>
              <a:t> z </a:t>
            </a:r>
            <a:r>
              <a:rPr lang="en-GB" sz="2300" dirty="0" err="1">
                <a:solidFill>
                  <a:schemeClr val="tx1">
                    <a:lumMod val="65000"/>
                    <a:lumOff val="35000"/>
                  </a:schemeClr>
                </a:solidFill>
                <a:latin typeface="Roboto" panose="02000000000000000000" pitchFamily="2" charset="0"/>
              </a:rPr>
              <a:t>Erazmova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univerzitního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lékařského</a:t>
            </a:r>
            <a:r>
              <a:rPr lang="en-GB" sz="2300" dirty="0">
                <a:solidFill>
                  <a:schemeClr val="tx1">
                    <a:lumMod val="65000"/>
                    <a:lumOff val="35000"/>
                  </a:schemeClr>
                </a:solidFill>
                <a:latin typeface="Roboto" panose="02000000000000000000" pitchFamily="2" charset="0"/>
              </a:rPr>
              <a:t> centra, </a:t>
            </a:r>
            <a:r>
              <a:rPr lang="en-GB" sz="2300" dirty="0" err="1">
                <a:solidFill>
                  <a:schemeClr val="tx1">
                    <a:lumMod val="65000"/>
                    <a:lumOff val="35000"/>
                  </a:schemeClr>
                </a:solidFill>
                <a:latin typeface="Roboto" panose="02000000000000000000" pitchFamily="2" charset="0"/>
              </a:rPr>
              <a:t>urologická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klinika</a:t>
            </a:r>
            <a:r>
              <a:rPr lang="en-GB" sz="2300" dirty="0">
                <a:solidFill>
                  <a:schemeClr val="tx1">
                    <a:lumMod val="65000"/>
                    <a:lumOff val="35000"/>
                  </a:schemeClr>
                </a:solidFill>
                <a:latin typeface="Roboto" panose="02000000000000000000" pitchFamily="2" charset="0"/>
              </a:rPr>
              <a:t>, Rotterdam.</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Jejich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analýza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poskytla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poznatky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zde</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ve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vědeckých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pracích</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Některá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zde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vycházejí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surových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odpovědí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průzkumu</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statistická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významnost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nebyla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vypočítána</a:t>
            </a:r>
            <a:r>
              <a:rPr lang="en-GB" sz="2300" dirty="0">
                <a:solidFill>
                  <a:schemeClr val="tx1">
                    <a:lumMod val="65000"/>
                    <a:lumOff val="35000"/>
                  </a:schemeClr>
                </a:solidFill>
                <a:latin typeface="Roboto" panose="02000000000000000000" pitchFamily="2" charset="0"/>
              </a:rPr>
              <a:t> ani </a:t>
            </a:r>
            <a:r>
              <a:rPr lang="en-GB" sz="2300" dirty="0" err="1">
                <a:solidFill>
                  <a:schemeClr val="tx1">
                    <a:lumMod val="65000"/>
                    <a:lumOff val="35000"/>
                  </a:schemeClr>
                </a:solidFill>
                <a:latin typeface="Roboto" panose="02000000000000000000" pitchFamily="2" charset="0"/>
              </a:rPr>
              <a:t>zobrazena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Všechna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však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pomáhají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poskytovat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důležité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informace</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klinické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rozhodování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což</a:t>
            </a:r>
            <a:r>
              <a:rPr lang="en-GB" sz="2300" dirty="0">
                <a:solidFill>
                  <a:schemeClr val="tx1">
                    <a:lumMod val="65000"/>
                    <a:lumOff val="35000"/>
                  </a:schemeClr>
                </a:solidFill>
                <a:latin typeface="Roboto" panose="02000000000000000000" pitchFamily="2" charset="0"/>
              </a:rPr>
              <a:t> je </a:t>
            </a:r>
            <a:r>
              <a:rPr lang="en-GB" sz="2300" dirty="0" err="1">
                <a:solidFill>
                  <a:schemeClr val="tx1">
                    <a:lumMod val="65000"/>
                    <a:lumOff val="35000"/>
                  </a:schemeClr>
                </a:solidFill>
                <a:latin typeface="Roboto" panose="02000000000000000000" pitchFamily="2" charset="0"/>
              </a:rPr>
              <a:t>činí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klinicky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relevantními</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obecná</a:t>
            </a:r>
            <a:r>
              <a:rPr lang="en-GB" sz="2800" dirty="0">
                <a:latin typeface="Roboto" panose="02000000000000000000" pitchFamily="2" charset="0"/>
              </a:rPr>
              <a:t> </a:t>
            </a:r>
            <a:r>
              <a:rPr lang="en-GB" sz="2800" dirty="0" err="1">
                <a:latin typeface="Roboto" panose="02000000000000000000" pitchFamily="2" charset="0"/>
              </a:rPr>
              <a:t>kvalita</a:t>
            </a:r>
            <a:r>
              <a:rPr lang="en-GB" sz="2800" dirty="0">
                <a:latin typeface="Roboto" panose="02000000000000000000" pitchFamily="2" charset="0"/>
              </a:rPr>
              <a:t> </a:t>
            </a:r>
            <a:r>
              <a:rPr lang="en-GB" sz="2800" dirty="0" err="1">
                <a:latin typeface="Roboto" panose="02000000000000000000" pitchFamily="2" charset="0"/>
              </a:rPr>
              <a:t>života</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C8CDF9B2-C70B-D648-8F35-8360B25B5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3" y="1483360"/>
            <a:ext cx="10610907" cy="3421103"/>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184029" y="-96160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7A93B895-09CA-2749-B629-47F6A902E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949" y="812800"/>
            <a:ext cx="9580811" cy="485648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Nepohodlí</a:t>
            </a:r>
            <a:r>
              <a:rPr lang="en-GB" sz="2800" dirty="0">
                <a:latin typeface="Roboto" panose="02000000000000000000" pitchFamily="2" charset="0"/>
              </a:rPr>
              <a:t>, </a:t>
            </a:r>
            <a:r>
              <a:rPr lang="en-GB" sz="2800" dirty="0" err="1">
                <a:latin typeface="Roboto" panose="02000000000000000000" pitchFamily="2" charset="0"/>
              </a:rPr>
              <a:t>únava</a:t>
            </a:r>
            <a:r>
              <a:rPr lang="en-GB" sz="2800" dirty="0">
                <a:latin typeface="Roboto" panose="02000000000000000000" pitchFamily="2" charset="0"/>
              </a:rPr>
              <a:t>, </a:t>
            </a:r>
            <a:r>
              <a:rPr lang="en-GB" sz="2800" dirty="0" err="1">
                <a:latin typeface="Roboto" panose="02000000000000000000" pitchFamily="2" charset="0"/>
              </a:rPr>
              <a:t>nespavost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00F1580-B1F6-DA44-A413-3557F2B57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361" y="1098549"/>
            <a:ext cx="10013621" cy="4955016"/>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20534F7-1BE0-CF49-AE88-F894FB2A4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542" y="1216828"/>
            <a:ext cx="8991779" cy="4201331"/>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O </a:t>
            </a:r>
            <a:r>
              <a:rPr lang="en-US" sz="4600" dirty="0" err="1">
                <a:solidFill>
                  <a:srgbClr val="757070"/>
                </a:solidFill>
                <a:latin typeface="Roboto" panose="02000000000000000000" pitchFamily="2" charset="0"/>
                <a:ea typeface="Roboto" panose="02000000000000000000" pitchFamily="2" charset="0"/>
                <a:cs typeface="Apercu Regular"/>
              </a:rPr>
              <a:t>této</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prezentaci</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Tato </a:t>
            </a:r>
            <a:r>
              <a:rPr lang="en-GB" sz="2300" dirty="0" err="1">
                <a:solidFill>
                  <a:schemeClr val="tx1">
                    <a:lumMod val="65000"/>
                    <a:lumOff val="35000"/>
                  </a:schemeClr>
                </a:solidFill>
                <a:latin typeface="Roboto" panose="02000000000000000000" pitchFamily="2" charset="0"/>
                <a:ea typeface="Roboto" panose="02000000000000000000" pitchFamily="2" charset="0"/>
              </a:rPr>
              <a:t>prezentace</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určena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skupinám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pacientů</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široké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veřejnosti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Výsledky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můžete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zveřejnit</a:t>
            </a:r>
            <a:r>
              <a:rPr lang="en-GB" sz="2300" dirty="0">
                <a:solidFill>
                  <a:schemeClr val="tx1">
                    <a:lumMod val="65000"/>
                    <a:lumOff val="35000"/>
                  </a:schemeClr>
                </a:solidFill>
                <a:latin typeface="Roboto" panose="02000000000000000000" pitchFamily="2" charset="0"/>
                <a:ea typeface="Roboto" panose="02000000000000000000" pitchFamily="2" charset="0"/>
              </a:rPr>
              <a:t> bez </a:t>
            </a:r>
            <a:r>
              <a:rPr lang="en-GB" sz="2300" dirty="0" err="1">
                <a:solidFill>
                  <a:schemeClr val="tx1">
                    <a:lumMod val="65000"/>
                    <a:lumOff val="35000"/>
                  </a:schemeClr>
                </a:solidFill>
                <a:latin typeface="Roboto" panose="02000000000000000000" pitchFamily="2" charset="0"/>
                <a:ea typeface="Roboto" panose="02000000000000000000" pitchFamily="2" charset="0"/>
              </a:rPr>
              <a:t>svolení</a:t>
            </a:r>
            <a:r>
              <a:rPr lang="en-GB" sz="2300" dirty="0">
                <a:solidFill>
                  <a:schemeClr val="tx1">
                    <a:lumMod val="65000"/>
                    <a:lumOff val="35000"/>
                  </a:schemeClr>
                </a:solidFill>
                <a:latin typeface="Roboto" panose="02000000000000000000" pitchFamily="2" charset="0"/>
                <a:ea typeface="Roboto" panose="02000000000000000000" pitchFamily="2" charset="0"/>
              </a:rPr>
              <a:t>, ale </a:t>
            </a:r>
            <a:r>
              <a:rPr lang="en-GB" sz="2300" dirty="0" err="1">
                <a:solidFill>
                  <a:schemeClr val="tx1">
                    <a:lumMod val="65000"/>
                    <a:lumOff val="35000"/>
                  </a:schemeClr>
                </a:solidFill>
                <a:latin typeface="Roboto" panose="02000000000000000000" pitchFamily="2" charset="0"/>
                <a:ea typeface="Roboto" panose="02000000000000000000" pitchFamily="2" charset="0"/>
              </a:rPr>
              <a:t>vždy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musíte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uvést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zdroj</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studii</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Pokud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některý</a:t>
            </a:r>
            <a:r>
              <a:rPr lang="en-GB" sz="2300" dirty="0">
                <a:solidFill>
                  <a:schemeClr val="tx1">
                    <a:lumMod val="65000"/>
                    <a:lumOff val="35000"/>
                  </a:schemeClr>
                </a:solidFill>
                <a:latin typeface="Roboto" panose="02000000000000000000" pitchFamily="2" charset="0"/>
                <a:ea typeface="Roboto" panose="02000000000000000000" pitchFamily="2" charset="0"/>
              </a:rPr>
              <a:t> z </a:t>
            </a:r>
            <a:r>
              <a:rPr lang="en-GB" sz="2300" dirty="0" err="1">
                <a:solidFill>
                  <a:schemeClr val="tx1">
                    <a:lumMod val="65000"/>
                    <a:lumOff val="35000"/>
                  </a:schemeClr>
                </a:solidFill>
                <a:latin typeface="Roboto" panose="02000000000000000000" pitchFamily="2" charset="0"/>
                <a:ea typeface="Roboto" panose="02000000000000000000" pitchFamily="2" charset="0"/>
              </a:rPr>
              <a:t>grafů</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reprodukujete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musí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zdroj</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uvedena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2AFAB19-F379-E84E-AF5B-316D47605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885" y="1267459"/>
            <a:ext cx="8723555" cy="4542265"/>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duševní</a:t>
            </a:r>
            <a:r>
              <a:rPr lang="en-GB" sz="2800" dirty="0">
                <a:latin typeface="Roboto" panose="02000000000000000000" pitchFamily="2" charset="0"/>
              </a:rPr>
              <a:t> </a:t>
            </a:r>
            <a:r>
              <a:rPr lang="en-GB" sz="2800" dirty="0" err="1">
                <a:latin typeface="Roboto" panose="02000000000000000000" pitchFamily="2" charset="0"/>
              </a:rPr>
              <a:t>zdraví</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A4912D7-14F9-6742-BD9A-D72C3AA3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105" y="254000"/>
            <a:ext cx="7932615" cy="64008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0BEDCC8-6EBC-BA41-A20C-675683DF2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384809"/>
            <a:ext cx="7778564" cy="5914391"/>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98020B4-3178-0C4E-AF07-D774CA02A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920" y="670560"/>
            <a:ext cx="8879840" cy="5327904"/>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5188412-6339-964A-9EB5-7835300EA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4" y="914401"/>
            <a:ext cx="9817716" cy="4875004"/>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sexuální</a:t>
            </a:r>
            <a:r>
              <a:rPr lang="en-GB" sz="2800" dirty="0">
                <a:latin typeface="Roboto" panose="02000000000000000000" pitchFamily="2" charset="0"/>
              </a:rPr>
              <a:t> </a:t>
            </a:r>
            <a:r>
              <a:rPr lang="en-GB" sz="2800" dirty="0" err="1">
                <a:latin typeface="Roboto" panose="02000000000000000000" pitchFamily="2" charset="0"/>
              </a:rPr>
              <a:t>funkce</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6E8639C-2C5B-1C46-AFCC-03BE27C12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69088"/>
            <a:ext cx="8539480" cy="5594832"/>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6055CDC-052C-784D-A599-D21697462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996" y="499109"/>
            <a:ext cx="8716604" cy="5635735"/>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A3D5AA4-59B4-F246-97F9-0DCA4D65E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65" y="629921"/>
            <a:ext cx="9646459" cy="4956284"/>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Základní</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informace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EC0B27E-35DA-6342-B1AB-BFFC74502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520" y="365760"/>
            <a:ext cx="7843520" cy="5571604"/>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81A19FB-E7ED-6049-868A-4403E3BF8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040" y="1991360"/>
            <a:ext cx="9931040" cy="241427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močová</a:t>
            </a:r>
            <a:r>
              <a:rPr lang="en-GB" sz="2800" dirty="0">
                <a:latin typeface="Roboto" panose="02000000000000000000" pitchFamily="2" charset="0"/>
              </a:rPr>
              <a:t> </a:t>
            </a:r>
            <a:r>
              <a:rPr lang="en-GB" sz="2800" dirty="0" err="1">
                <a:latin typeface="Roboto" panose="02000000000000000000" pitchFamily="2" charset="0"/>
              </a:rPr>
              <a:t>inkontinence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E60362B-FB0B-CD4C-8BAB-DAAA7C7EE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585" y="726267"/>
            <a:ext cx="8398269" cy="5198239"/>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B2B85D3-9FFA-0D45-B8D2-A14E9F56C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77" y="906629"/>
            <a:ext cx="8972622" cy="4950412"/>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398536D-5951-E84F-B397-0774D7A42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08" y="823437"/>
            <a:ext cx="8830102" cy="5054472"/>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3D0A3AA-E0CC-B044-98ED-F3B59D18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049" y="1402496"/>
            <a:ext cx="9238649" cy="4364465"/>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4EEF88E-69AA-8440-9335-C73CE13EF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782" y="723900"/>
            <a:ext cx="7140433" cy="5244525"/>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Výsledná</a:t>
            </a:r>
            <a:r>
              <a:rPr lang="en-GB" sz="2800" dirty="0">
                <a:latin typeface="Roboto" panose="02000000000000000000" pitchFamily="2" charset="0"/>
              </a:rPr>
              <a:t> </a:t>
            </a:r>
            <a:r>
              <a:rPr lang="en-GB" sz="2800" dirty="0" err="1">
                <a:latin typeface="Roboto" panose="02000000000000000000" pitchFamily="2" charset="0"/>
              </a:rPr>
              <a:t>tvrzení</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C6D1E96A-3ECC-A142-A86E-FB56DAE1B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102" y="1442397"/>
            <a:ext cx="8515532" cy="4624815"/>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9004616"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628388"/>
            <a:ext cx="10555166" cy="469359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je </a:t>
            </a:r>
            <a:r>
              <a:rPr lang="en-GB" sz="2300" dirty="0" err="1">
                <a:solidFill>
                  <a:schemeClr val="tx1">
                    <a:lumMod val="65000"/>
                    <a:lumOff val="35000"/>
                  </a:schemeClr>
                </a:solidFill>
                <a:latin typeface="Roboto" panose="02000000000000000000" pitchFamily="2" charset="0"/>
                <a:ea typeface="Roboto" panose="02000000000000000000" pitchFamily="2" charset="0"/>
              </a:rPr>
              <a:t>zkratka</a:t>
            </a:r>
            <a:r>
              <a:rPr lang="en-GB" sz="2300" dirty="0">
                <a:solidFill>
                  <a:schemeClr val="tx1">
                    <a:lumMod val="65000"/>
                    <a:lumOff val="35000"/>
                  </a:schemeClr>
                </a:solidFill>
                <a:latin typeface="Roboto" panose="02000000000000000000" pitchFamily="2" charset="0"/>
                <a:ea typeface="Roboto" panose="02000000000000000000" pitchFamily="2" charset="0"/>
              </a:rPr>
              <a:t> pro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výsledcích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hlášená</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pacientem</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Jedná</a:t>
            </a:r>
            <a:r>
              <a:rPr lang="en-GB" sz="2300" dirty="0">
                <a:solidFill>
                  <a:schemeClr val="tx1">
                    <a:lumMod val="65000"/>
                    <a:lumOff val="35000"/>
                  </a:schemeClr>
                </a:solidFill>
                <a:latin typeface="Roboto" panose="02000000000000000000" pitchFamily="2" charset="0"/>
                <a:ea typeface="Roboto" panose="02000000000000000000" pitchFamily="2" charset="0"/>
              </a:rPr>
              <a:t> se o </a:t>
            </a:r>
            <a:r>
              <a:rPr lang="en-GB" sz="2300" dirty="0" err="1">
                <a:solidFill>
                  <a:schemeClr val="tx1">
                    <a:lumMod val="65000"/>
                    <a:lumOff val="35000"/>
                  </a:schemeClr>
                </a:solidFill>
                <a:latin typeface="Roboto" panose="02000000000000000000" pitchFamily="2" charset="0"/>
                <a:ea typeface="Roboto" panose="02000000000000000000" pitchFamily="2" charset="0"/>
              </a:rPr>
              <a:t>první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velkou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studii</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kvalitě</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po </a:t>
            </a:r>
            <a:r>
              <a:rPr lang="en-GB" sz="2300" dirty="0" err="1">
                <a:solidFill>
                  <a:schemeClr val="tx1">
                    <a:lumMod val="65000"/>
                    <a:lumOff val="35000"/>
                  </a:schemeClr>
                </a:solidFill>
                <a:latin typeface="Roboto" panose="02000000000000000000" pitchFamily="2" charset="0"/>
                <a:ea typeface="Roboto" panose="02000000000000000000" pitchFamily="2" charset="0"/>
              </a:rPr>
              <a:t>léčbě</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kterou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provádějí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samotní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Je </a:t>
            </a:r>
            <a:r>
              <a:rPr lang="en-GB" sz="2300" dirty="0" err="1">
                <a:solidFill>
                  <a:schemeClr val="tx1">
                    <a:lumMod val="65000"/>
                    <a:lumOff val="35000"/>
                  </a:schemeClr>
                </a:solidFill>
                <a:latin typeface="Roboto" panose="02000000000000000000" pitchFamily="2" charset="0"/>
                <a:ea typeface="Roboto" panose="02000000000000000000" pitchFamily="2" charset="0"/>
              </a:rPr>
              <a:t>založena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a:t>
            </a:r>
            <a:r>
              <a:rPr lang="en-GB" sz="2300" dirty="0">
                <a:solidFill>
                  <a:schemeClr val="tx1">
                    <a:lumMod val="65000"/>
                    <a:lumOff val="35000"/>
                  </a:schemeClr>
                </a:solidFill>
                <a:latin typeface="Roboto" panose="02000000000000000000" pitchFamily="2" charset="0"/>
                <a:ea typeface="Roboto" panose="02000000000000000000" pitchFamily="2" charset="0"/>
              </a:rPr>
              <a: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dotazníku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vyplněném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téměř</a:t>
            </a:r>
            <a:r>
              <a:rPr lang="en-GB" sz="2300" dirty="0">
                <a:solidFill>
                  <a:schemeClr val="tx1">
                    <a:lumMod val="65000"/>
                    <a:lumOff val="35000"/>
                  </a:schemeClr>
                </a:solidFill>
                <a:latin typeface="Roboto" panose="02000000000000000000" pitchFamily="2" charset="0"/>
                <a:ea typeface="Roboto" panose="02000000000000000000" pitchFamily="2" charset="0"/>
              </a:rPr>
              <a:t> 3 000 </a:t>
            </a:r>
            <a:r>
              <a:rPr lang="en-GB" sz="2300" dirty="0" err="1">
                <a:solidFill>
                  <a:schemeClr val="tx1">
                    <a:lumMod val="65000"/>
                    <a:lumOff val="35000"/>
                  </a:schemeClr>
                </a:solidFill>
                <a:latin typeface="Roboto" panose="02000000000000000000" pitchFamily="2" charset="0"/>
                <a:ea typeface="Roboto" panose="02000000000000000000" pitchFamily="2" charset="0"/>
              </a:rPr>
              <a:t>muži</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Evropě</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Poskytuje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nový</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pohled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protože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většina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ostatních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prováděna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lékaři</a:t>
            </a:r>
            <a:r>
              <a:rPr lang="en-GB" sz="2300" dirty="0">
                <a:solidFill>
                  <a:schemeClr val="tx1">
                    <a:lumMod val="65000"/>
                    <a:lumOff val="35000"/>
                  </a:schemeClr>
                </a:solidFill>
                <a:latin typeface="Roboto" panose="02000000000000000000" pitchFamily="2" charset="0"/>
                <a:ea typeface="Roboto" panose="02000000000000000000" pitchFamily="2" charset="0"/>
              </a:rPr>
              <a:t> a v </a:t>
            </a:r>
            <a:r>
              <a:rPr lang="en-GB" sz="2300" dirty="0" err="1">
                <a:solidFill>
                  <a:schemeClr val="tx1">
                    <a:lumMod val="65000"/>
                    <a:lumOff val="35000"/>
                  </a:schemeClr>
                </a:solidFill>
                <a:latin typeface="Roboto" panose="02000000000000000000" pitchFamily="2" charset="0"/>
                <a:ea typeface="Roboto" panose="02000000000000000000" pitchFamily="2" charset="0"/>
              </a:rPr>
              <a:t>klinickém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prostředí</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začala</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srpnu</a:t>
            </a:r>
            <a:r>
              <a:rPr lang="en-GB" sz="2300" dirty="0">
                <a:solidFill>
                  <a:schemeClr val="tx1">
                    <a:lumMod val="65000"/>
                    <a:lumOff val="35000"/>
                  </a:schemeClr>
                </a:solidFill>
                <a:latin typeface="Roboto" panose="02000000000000000000" pitchFamily="2" charset="0"/>
                <a:ea typeface="Roboto" panose="02000000000000000000" pitchFamily="2" charset="0"/>
              </a:rPr>
              <a:t> 2019 a </a:t>
            </a:r>
            <a:r>
              <a:rPr lang="en-GB" sz="2300" dirty="0" err="1">
                <a:solidFill>
                  <a:schemeClr val="tx1">
                    <a:lumMod val="65000"/>
                    <a:lumOff val="35000"/>
                  </a:schemeClr>
                </a:solidFill>
                <a:latin typeface="Roboto" panose="02000000000000000000" pitchFamily="2" charset="0"/>
                <a:ea typeface="Roboto" panose="02000000000000000000" pitchFamily="2" charset="0"/>
              </a:rPr>
              <a:t>první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výsledky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byly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hlášeny</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lednu</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F1C70D7E-1D9D-E648-9E40-5053C2105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37" y="1465239"/>
            <a:ext cx="8178556" cy="4512307"/>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n-GB" sz="2300" b="1" dirty="0" err="1">
                <a:solidFill>
                  <a:schemeClr val="accent1">
                    <a:lumMod val="50000"/>
                  </a:schemeClr>
                </a:solidFill>
                <a:latin typeface="Roboto" panose="02000000000000000000" pitchFamily="2" charset="0"/>
                <a:ea typeface="Roboto" panose="02000000000000000000" pitchFamily="2" charset="0"/>
              </a:rPr>
              <a:t>Potřebujeme</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rakovinová</a:t>
            </a:r>
            <a:r>
              <a:rPr lang="en-GB" sz="2300" b="1" dirty="0">
                <a:solidFill>
                  <a:schemeClr val="accent1">
                    <a:lumMod val="50000"/>
                  </a:schemeClr>
                </a:solidFill>
                <a:latin typeface="Roboto" panose="02000000000000000000" pitchFamily="2" charset="0"/>
                <a:ea typeface="Roboto" panose="02000000000000000000" pitchFamily="2" charset="0"/>
              </a:rPr>
              <a:t> centra s </a:t>
            </a:r>
            <a:r>
              <a:rPr lang="en-GB" sz="2300" b="1" dirty="0" err="1">
                <a:solidFill>
                  <a:schemeClr val="accent1">
                    <a:lumMod val="50000"/>
                  </a:schemeClr>
                </a:solidFill>
                <a:latin typeface="Roboto" panose="02000000000000000000" pitchFamily="2" charset="0"/>
                <a:ea typeface="Roboto" panose="02000000000000000000" pitchFamily="2" charset="0"/>
              </a:rPr>
              <a:t>multidisciplinárními</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týmy</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9246663"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informoval</a:t>
            </a:r>
            <a:r>
              <a:rPr lang="en-GB" sz="2300" dirty="0">
                <a:solidFill>
                  <a:schemeClr val="tx1">
                    <a:lumMod val="65000"/>
                    <a:lumOff val="35000"/>
                  </a:schemeClr>
                </a:solidFill>
                <a:latin typeface="Roboto" panose="02000000000000000000" pitchFamily="2" charset="0"/>
              </a:rPr>
              <a:t> o </a:t>
            </a:r>
            <a:r>
              <a:rPr lang="en-GB" sz="2300" dirty="0" err="1">
                <a:solidFill>
                  <a:schemeClr val="tx1">
                    <a:lumMod val="65000"/>
                    <a:lumOff val="35000"/>
                  </a:schemeClr>
                </a:solidFill>
                <a:latin typeface="Roboto" panose="02000000000000000000" pitchFamily="2" charset="0"/>
              </a:rPr>
              <a:t>zjištěních</a:t>
            </a:r>
            <a:r>
              <a:rPr lang="en-GB" sz="2300" dirty="0">
                <a:solidFill>
                  <a:schemeClr val="tx1">
                    <a:lumMod val="65000"/>
                    <a:lumOff val="35000"/>
                  </a:schemeClr>
                </a:solidFill>
                <a:latin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rPr>
              <a:t>na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mnoha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důležitých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lékařských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konferencích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včetně</a:t>
            </a:r>
            <a:endParaRPr lang="en-GB"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asociace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urologů</a:t>
            </a:r>
            <a:r>
              <a:rPr lang="en-GB" sz="2300" dirty="0">
                <a:solidFill>
                  <a:schemeClr val="tx1">
                    <a:lumMod val="65000"/>
                    <a:lumOff val="35000"/>
                  </a:schemeClr>
                </a:solidFill>
                <a:latin typeface="Roboto" panose="02000000000000000000" pitchFamily="2" charset="0"/>
              </a:rPr>
              <a:t> (EAU) 2020</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Výroční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zasedání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sekce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onkologické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EAU</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společnosti</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lékařskou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onkologii</a:t>
            </a:r>
            <a:r>
              <a:rPr lang="en-GB" sz="2300" dirty="0">
                <a:solidFill>
                  <a:schemeClr val="tx1">
                    <a:lumMod val="65000"/>
                    <a:lumOff val="35000"/>
                  </a:schemeClr>
                </a:solidFill>
                <a:latin typeface="Roboto" panose="02000000000000000000" pitchFamily="2" charset="0"/>
              </a:rPr>
              <a:t> (ESMO)</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Evropský</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multidisciplinární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o </a:t>
            </a:r>
            <a:r>
              <a:rPr lang="en-GB" sz="2300" dirty="0" err="1">
                <a:solidFill>
                  <a:schemeClr val="tx1">
                    <a:lumMod val="65000"/>
                    <a:lumOff val="35000"/>
                  </a:schemeClr>
                </a:solidFill>
                <a:latin typeface="Roboto" panose="02000000000000000000" pitchFamily="2" charset="0"/>
              </a:rPr>
              <a:t>urologických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rakovinách</a:t>
            </a:r>
            <a:r>
              <a:rPr lang="en-GB"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Webový</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seminář</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organizace</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výzkum</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léčbu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rakoviny</a:t>
            </a:r>
            <a:r>
              <a:rPr lang="en-GB" sz="2300" dirty="0">
                <a:solidFill>
                  <a:schemeClr val="tx1">
                    <a:lumMod val="65000"/>
                    <a:lumOff val="35000"/>
                  </a:schemeClr>
                </a:solidFill>
                <a:latin typeface="Roboto" panose="02000000000000000000" pitchFamily="2" charset="0"/>
              </a:rPr>
              <a:t> (EORTC)</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jsou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také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publikována</a:t>
            </a:r>
            <a:r>
              <a:rPr lang="en-GB" sz="2300" dirty="0">
                <a:solidFill>
                  <a:schemeClr val="tx1">
                    <a:lumMod val="65000"/>
                    <a:lumOff val="35000"/>
                  </a:schemeClr>
                </a:solidFill>
                <a:latin typeface="Roboto" panose="02000000000000000000" pitchFamily="2" charset="0"/>
              </a:rPr>
              <a:t> v </a:t>
            </a:r>
            <a:r>
              <a:rPr lang="en-GB" sz="2300" dirty="0" err="1">
                <a:solidFill>
                  <a:schemeClr val="tx1">
                    <a:lumMod val="65000"/>
                    <a:lumOff val="35000"/>
                  </a:schemeClr>
                </a:solidFill>
                <a:latin typeface="Roboto" panose="02000000000000000000" pitchFamily="2" charset="0"/>
              </a:rPr>
              <a:t>různých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publikacích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včetně</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časopisu</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9759923"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3</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1648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Tato </a:t>
            </a:r>
            <a:r>
              <a:rPr lang="en-GB" sz="2300" dirty="0" err="1">
                <a:solidFill>
                  <a:schemeClr val="tx1">
                    <a:lumMod val="65000"/>
                    <a:lumOff val="35000"/>
                  </a:schemeClr>
                </a:solidFill>
                <a:latin typeface="Roboto" panose="02000000000000000000" pitchFamily="2" charset="0"/>
                <a:ea typeface="Roboto" panose="02000000000000000000" pitchFamily="2" charset="0"/>
              </a:rPr>
              <a:t>zjištění</a:t>
            </a:r>
            <a:r>
              <a:rPr lang="en-GB" sz="2300" dirty="0">
                <a:solidFill>
                  <a:schemeClr val="tx1">
                    <a:lumMod val="65000"/>
                    <a:lumOff val="35000"/>
                  </a:schemeClr>
                </a:solidFill>
                <a:latin typeface="Roboto" panose="02000000000000000000" pitchFamily="2" charset="0"/>
                <a:ea typeface="Roboto" panose="02000000000000000000" pitchFamily="2" charset="0"/>
              </a:rPr>
              <a:t> z </a:t>
            </a:r>
            <a:r>
              <a:rPr lang="en-GB" sz="2300" dirty="0" err="1">
                <a:solidFill>
                  <a:schemeClr val="tx1">
                    <a:lumMod val="65000"/>
                    <a:lumOff val="35000"/>
                  </a:schemeClr>
                </a:solidFill>
                <a:latin typeface="Roboto" panose="02000000000000000000" pitchFamily="2" charset="0"/>
                <a:ea typeface="Roboto" panose="02000000000000000000" pitchFamily="2" charset="0"/>
              </a:rPr>
              <a:t>průzkumu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poskytují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rychlou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představu</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problémech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nimiž</a:t>
            </a:r>
            <a:r>
              <a:rPr lang="en-GB" sz="2300" dirty="0">
                <a:solidFill>
                  <a:schemeClr val="tx1">
                    <a:lumMod val="65000"/>
                    <a:lumOff val="35000"/>
                  </a:schemeClr>
                </a:solidFill>
                <a:latin typeface="Roboto" panose="02000000000000000000" pitchFamily="2" charset="0"/>
                <a:ea typeface="Roboto" panose="02000000000000000000" pitchFamily="2" charset="0"/>
              </a:rPr>
              <a:t> se </a:t>
            </a:r>
            <a:r>
              <a:rPr lang="en-GB" sz="2300" dirty="0" err="1">
                <a:solidFill>
                  <a:schemeClr val="tx1">
                    <a:lumMod val="65000"/>
                    <a:lumOff val="35000"/>
                  </a:schemeClr>
                </a:solidFill>
                <a:latin typeface="Roboto" panose="02000000000000000000" pitchFamily="2" charset="0"/>
                <a:ea typeface="Roboto" panose="02000000000000000000" pitchFamily="2" charset="0"/>
              </a:rPr>
              <a:t>setkali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muži</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celé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Evropě</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konkrétním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okamžiku</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Poskytují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informace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které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mohou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pomoci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pacientům</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jejich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lékařům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rozhodovat</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léčbě</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Mohou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pomoci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kampani</a:t>
            </a:r>
            <a:r>
              <a:rPr lang="en-GB" sz="2300" dirty="0">
                <a:solidFill>
                  <a:schemeClr val="tx1">
                    <a:lumMod val="65000"/>
                    <a:lumOff val="35000"/>
                  </a:schemeClr>
                </a:solidFill>
                <a:latin typeface="Roboto" panose="02000000000000000000" pitchFamily="2" charset="0"/>
                <a:ea typeface="Roboto" panose="02000000000000000000" pitchFamily="2" charset="0"/>
              </a:rPr>
              <a:t> za </a:t>
            </a:r>
            <a:r>
              <a:rPr lang="en-GB" sz="2300" dirty="0" err="1">
                <a:solidFill>
                  <a:schemeClr val="tx1">
                    <a:lumMod val="65000"/>
                    <a:lumOff val="35000"/>
                  </a:schemeClr>
                </a:solidFill>
                <a:latin typeface="Roboto" panose="02000000000000000000" pitchFamily="2" charset="0"/>
                <a:ea typeface="Roboto" panose="02000000000000000000" pitchFamily="2" charset="0"/>
              </a:rPr>
              <a:t>včasnou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diagnostiku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při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propagaci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přístupů</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aktivní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dohled</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a:latin typeface="Roboto" panose="02000000000000000000" pitchFamily="2" charset="0"/>
              </a:rPr>
              <a:t>Jak </a:t>
            </a:r>
            <a:r>
              <a:rPr lang="en-GB" sz="2800" dirty="0" err="1">
                <a:latin typeface="Roboto" panose="02000000000000000000" pitchFamily="2" charset="0"/>
              </a:rPr>
              <a:t>byla</a:t>
            </a:r>
            <a:r>
              <a:rPr lang="en-GB" sz="2800" dirty="0">
                <a:latin typeface="Roboto" panose="02000000000000000000" pitchFamily="2" charset="0"/>
              </a:rPr>
              <a:t> </a:t>
            </a:r>
            <a:r>
              <a:rPr lang="en-GB" sz="2800" dirty="0" err="1">
                <a:latin typeface="Roboto" panose="02000000000000000000" pitchFamily="2" charset="0"/>
              </a:rPr>
              <a:t>studie</a:t>
            </a:r>
            <a:r>
              <a:rPr lang="en-GB" sz="2800" dirty="0">
                <a:latin typeface="Roboto" panose="02000000000000000000" pitchFamily="2" charset="0"/>
              </a:rPr>
              <a:t> </a:t>
            </a:r>
            <a:r>
              <a:rPr lang="en-GB" sz="2800" dirty="0" err="1">
                <a:latin typeface="Roboto" panose="02000000000000000000" pitchFamily="2" charset="0"/>
              </a:rPr>
              <a:t>provedena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Dotazník</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20minutový online </a:t>
            </a:r>
            <a:r>
              <a:rPr lang="en-GB" sz="2300" dirty="0" err="1">
                <a:solidFill>
                  <a:schemeClr val="tx1">
                    <a:lumMod val="65000"/>
                    <a:lumOff val="35000"/>
                  </a:schemeClr>
                </a:solidFill>
                <a:latin typeface="Roboto" panose="02000000000000000000" pitchFamily="2" charset="0"/>
              </a:rPr>
              <a:t>průzkum</a:t>
            </a:r>
            <a:r>
              <a:rPr lang="en-GB" sz="2300" dirty="0">
                <a:solidFill>
                  <a:schemeClr val="tx1">
                    <a:lumMod val="65000"/>
                    <a:lumOff val="35000"/>
                  </a:schemeClr>
                </a:solidFill>
                <a:latin typeface="Roboto" panose="02000000000000000000" pitchFamily="2" charset="0"/>
              </a:rPr>
              <a:t> u </a:t>
            </a:r>
            <a:r>
              <a:rPr lang="en-GB" sz="2300" dirty="0" err="1">
                <a:solidFill>
                  <a:schemeClr val="tx1">
                    <a:lumMod val="65000"/>
                    <a:lumOff val="35000"/>
                  </a:schemeClr>
                </a:solidFill>
                <a:latin typeface="Roboto" panose="02000000000000000000" pitchFamily="2" charset="0"/>
              </a:rPr>
              <a:t>mužů</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kteří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podstoupili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léčbu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prostaty</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K </a:t>
            </a:r>
            <a:r>
              <a:rPr lang="en-GB" sz="2300" dirty="0" err="1">
                <a:solidFill>
                  <a:schemeClr val="tx1">
                    <a:lumMod val="65000"/>
                    <a:lumOff val="35000"/>
                  </a:schemeClr>
                </a:solidFill>
                <a:latin typeface="Roboto" panose="02000000000000000000" pitchFamily="2" charset="0"/>
              </a:rPr>
              <a:t>dispozici</a:t>
            </a:r>
            <a:r>
              <a:rPr lang="en-GB" sz="2300" dirty="0">
                <a:solidFill>
                  <a:schemeClr val="tx1">
                    <a:lumMod val="65000"/>
                    <a:lumOff val="35000"/>
                  </a:schemeClr>
                </a:solidFill>
                <a:latin typeface="Roboto" panose="02000000000000000000" pitchFamily="2" charset="0"/>
              </a:rPr>
              <a:t> v 19 </a:t>
            </a:r>
            <a:r>
              <a:rPr lang="en-GB" sz="2300" dirty="0" err="1">
                <a:solidFill>
                  <a:schemeClr val="tx1">
                    <a:lumMod val="65000"/>
                    <a:lumOff val="35000"/>
                  </a:schemeClr>
                </a:solidFill>
                <a:latin typeface="Roboto" panose="02000000000000000000" pitchFamily="2" charset="0"/>
              </a:rPr>
              <a:t>jazycích</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Použité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ověřené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dotazníky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kvality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života</a:t>
            </a:r>
            <a:r>
              <a:rPr lang="en-GB" sz="2300" dirty="0">
                <a:solidFill>
                  <a:schemeClr val="tx1">
                    <a:lumMod val="65000"/>
                    <a:lumOff val="35000"/>
                  </a:schemeClr>
                </a:solidFill>
                <a:latin typeface="Roboto" panose="02000000000000000000" pitchFamily="2" charset="0"/>
              </a:rPr>
              <a:t>: EPIC-26, EORTC-QLQ a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Odpovědi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byly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anonymní</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Zeměpisná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odpověď</a:t>
            </a:r>
            <a:endParaRPr lang="en-US" sz="4600" dirty="0">
              <a:solidFill>
                <a:srgbClr val="757070"/>
              </a:solidFill>
              <a:latin typeface="Roboto" panose="02000000000000000000" pitchFamily="2" charset="0"/>
              <a:cs typeface="Apercu Regular"/>
            </a:endParaRPr>
          </a:p>
        </p:txBody>
      </p:sp>
      <p:pic>
        <p:nvPicPr>
          <p:cNvPr id="7" name="Picture 6">
            <a:extLst>
              <a:ext uri="{FF2B5EF4-FFF2-40B4-BE49-F238E27FC236}">
                <a16:creationId xmlns:a16="http://schemas.microsoft.com/office/drawing/2014/main" id="{5766D408-BD89-7741-BB8E-4337A07F2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29" y="1634417"/>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6026</TotalTime>
  <Words>2339</Words>
  <Application>Microsoft Office PowerPoint</Application>
  <PresentationFormat>Širokouhlá</PresentationFormat>
  <Paragraphs>197</Paragraphs>
  <Slides>41</Slides>
  <Notes>37</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41</vt:i4>
      </vt:variant>
    </vt:vector>
  </HeadingPairs>
  <TitlesOfParts>
    <vt:vector size="46" baseType="lpstr">
      <vt:lpstr>Arial</vt:lpstr>
      <vt:lpstr>Calibri</vt:lpstr>
      <vt:lpstr>Calibri Light</vt:lpstr>
      <vt:lpstr>Roboto</vt:lpstr>
      <vt:lpstr>Kantoorthema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Peter Dzuppa</cp:lastModifiedBy>
  <cp:revision>203</cp:revision>
  <dcterms:created xsi:type="dcterms:W3CDTF">2019-05-14T09:26:05Z</dcterms:created>
  <dcterms:modified xsi:type="dcterms:W3CDTF">2021-03-30T14:30:50Z</dcterms:modified>
</cp:coreProperties>
</file>